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F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73" d="100"/>
          <a:sy n="73" d="100"/>
        </p:scale>
        <p:origin x="372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3F6955-114C-77AF-4DE6-9D78F5F51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8F7BA88-61A6-4B90-3124-4B5A4FB083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A8010FC-9110-D833-FE88-06AD75615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3B0B-7D78-4A18-9688-91EB2B9022E2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C4672B1-E8D5-F6D8-E3F6-B14C7D797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1058A50-77F2-96E7-AA1F-DE3FDABDC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E6F8A-D002-429C-A99C-A0D4409D9D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3244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94D5BD-E171-81B0-61F1-21131AE19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13F353B-B6F7-6E40-3734-5FF8BD255A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F33B396-6D23-57EB-62C3-30AD6D3AE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3B0B-7D78-4A18-9688-91EB2B9022E2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2991C56-9D62-DC8A-B53A-2BA18710D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A5677DA-0543-AF66-F9CA-95CA79C19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E6F8A-D002-429C-A99C-A0D4409D9D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4324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D1622E3-8D9C-5B2B-408D-79106DF622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22B695F-EB95-D96F-E958-524A36F46C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56B9623-92DA-38AC-F7AD-66FD37F05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3B0B-7D78-4A18-9688-91EB2B9022E2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D9CA980-F200-D8D8-A414-35BBAD61C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26CFCF1-1A4B-6D9F-1F31-C95594EF9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E6F8A-D002-429C-A99C-A0D4409D9D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6094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558E20-D45E-4F6E-5455-ED636F43A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830ED0A-7B56-DA2E-938C-ECC58E578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FE3E295-2FAF-51F8-2D7A-8449040B0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3B0B-7D78-4A18-9688-91EB2B9022E2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8CD618-2DD6-2323-FD9E-EEE29D5FE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16A7C03-69CC-95FC-334B-55697E297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E6F8A-D002-429C-A99C-A0D4409D9D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4460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7FA1EB-DA9D-FA79-BA25-F61FB897B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60E932D-EDDB-9C2F-F450-22114A0FA2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657756E-D16E-5027-B62B-54DDB38EB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3B0B-7D78-4A18-9688-91EB2B9022E2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E2A15DB-F295-8C5E-0EAC-D8C681C2E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2947E1B-559B-316E-5417-8CB847089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E6F8A-D002-429C-A99C-A0D4409D9D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8517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E5E8F4-4BA4-D70E-4C01-75001404E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71EF243-8A3F-4EE4-FE2C-338E3630FC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0420FA4-257E-4D8D-6D74-545A06D97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85AF966-4585-FA23-E598-99BD383B2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3B0B-7D78-4A18-9688-91EB2B9022E2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8050C44-3401-483E-DAFA-35811E1EB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203F7B2-B24F-3992-92EE-E3B665257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E6F8A-D002-429C-A99C-A0D4409D9D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9389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355D79-4C79-327D-B4D1-4B6D750A5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411D15F-EF5D-8828-B931-275A63B8E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14D9011-5CE0-7F47-8C9D-574E602961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F86CC17-A442-D9C7-3EE3-9F71B1CDFB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8873ECF-E2F6-1B0E-2E56-FC9B132A12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2E981B2-95DC-EA84-D869-C9BF37EDB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3B0B-7D78-4A18-9688-91EB2B9022E2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8A9C34B-7214-E0F2-B9FB-2DAFEAEF2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B17D6C6-91D2-E189-6611-9FA57B87D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E6F8A-D002-429C-A99C-A0D4409D9D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5036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AA3E81-6B1E-9C19-5A51-48926EFB0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32DCAED-A8EE-AA55-F711-2BA50238F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3B0B-7D78-4A18-9688-91EB2B9022E2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8E0B74F-0917-B52F-0E44-6E2C72A3D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1C623D7-FA4D-E030-914E-661D3EF2E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E6F8A-D002-429C-A99C-A0D4409D9D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4698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9E46885-D49A-13C5-C1D6-705B083E1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3B0B-7D78-4A18-9688-91EB2B9022E2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D032019-13A4-A0E2-185C-7AAA7EDA8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422EACF-5240-295B-309A-E3DEE4011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E6F8A-D002-429C-A99C-A0D4409D9D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8538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E56BDE-7F9F-2ABE-ADF4-8531D6762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9330E7-DA57-DB06-2770-76C49CF40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89CA589-B335-DF81-3BD3-BB99C47689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5951C8D-F5D7-2F39-C604-DE349F824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3B0B-7D78-4A18-9688-91EB2B9022E2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3B8C9B6-8B1A-9984-4050-A3245A903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9326EFB-831B-0EC9-D71F-7C9A7A3F7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E6F8A-D002-429C-A99C-A0D4409D9D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27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804822-3714-BB94-2B74-59E2B6EAD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10CEDB9-CE8B-C840-0663-30DA7D8622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C64FED7-C733-A976-6637-62C110684D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D542AA0-4F77-E971-14B8-772C76F53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3B0B-7D78-4A18-9688-91EB2B9022E2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C3AD93D-FB0D-F61D-FAC6-82E53840B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A2BEC13-4166-4AF2-BCEB-44DD0157F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E6F8A-D002-429C-A99C-A0D4409D9D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8985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03ECA2F-75F6-C276-9482-C9D632400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81D156B-B76E-943E-0CDB-D44493799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BAE9EE-EA8A-B514-8DD1-BA4BD1A110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D3B0B-7D78-4A18-9688-91EB2B9022E2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37241F-30B1-F930-A080-8699DAC50B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02EF984-2741-0872-E642-316DD5E1C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E6F8A-D002-429C-A99C-A0D4409D9D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7968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tobata-da.jp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EC86CD-735A-2FE8-DE48-A90B11E89B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会議室予約システム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36BA900-0286-AD4E-5538-FC33EF98DD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/>
              <a:t>地域医療介護委員会</a:t>
            </a:r>
            <a:endParaRPr kumimoji="1" lang="en-US" altLang="ja-JP" dirty="0"/>
          </a:p>
          <a:p>
            <a:r>
              <a:rPr kumimoji="1" lang="ja-JP" altLang="en-US" dirty="0"/>
              <a:t>令和５年８月８日</a:t>
            </a:r>
          </a:p>
        </p:txBody>
      </p:sp>
    </p:spTree>
    <p:extLst>
      <p:ext uri="{BB962C8B-B14F-4D97-AF65-F5344CB8AC3E}">
        <p14:creationId xmlns:p14="http://schemas.microsoft.com/office/powerpoint/2010/main" val="3602340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9E4F10B-A6D3-23FC-5E33-A4A270E2F533}"/>
              </a:ext>
            </a:extLst>
          </p:cNvPr>
          <p:cNvSpPr txBox="1"/>
          <p:nvPr/>
        </p:nvSpPr>
        <p:spPr>
          <a:xfrm>
            <a:off x="605307" y="585988"/>
            <a:ext cx="3226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予約手順</a:t>
            </a:r>
            <a:endParaRPr lang="en-US" altLang="ja-JP" sz="28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79DECDC-E632-CE20-C312-EB950199713C}"/>
              </a:ext>
            </a:extLst>
          </p:cNvPr>
          <p:cNvSpPr txBox="1"/>
          <p:nvPr/>
        </p:nvSpPr>
        <p:spPr>
          <a:xfrm>
            <a:off x="663847" y="2521728"/>
            <a:ext cx="726550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都合により予約を</a:t>
            </a:r>
            <a:r>
              <a:rPr lang="ja-JP" altLang="en-US" b="1" dirty="0"/>
              <a:t>キャンセルされる場合は、</a:t>
            </a:r>
            <a:endParaRPr lang="en-US" altLang="ja-JP" b="1" dirty="0"/>
          </a:p>
          <a:p>
            <a:pPr lvl="4"/>
            <a:r>
              <a:rPr lang="ja-JP" altLang="en-US" b="1" dirty="0"/>
              <a:t>事務局まで電話</a:t>
            </a:r>
            <a:r>
              <a:rPr lang="ja-JP" altLang="en-US" dirty="0"/>
              <a:t>にてご連絡ください。</a:t>
            </a:r>
            <a:endParaRPr lang="en-US" altLang="ja-JP" dirty="0"/>
          </a:p>
          <a:p>
            <a:pPr lvl="4"/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予約を取るにあたり、連絡先の入力が必要です。</a:t>
            </a:r>
            <a:endParaRPr kumimoji="1" lang="en-US" altLang="ja-JP" sz="1000" b="1" dirty="0"/>
          </a:p>
          <a:p>
            <a:pPr lvl="2"/>
            <a:r>
              <a:rPr lang="ja-JP" altLang="en-US" dirty="0"/>
              <a:t>必須項目３つ</a:t>
            </a:r>
            <a:endParaRPr lang="en-US" altLang="ja-JP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ja-JP" b="1" dirty="0">
                <a:solidFill>
                  <a:srgbClr val="FF0000"/>
                </a:solidFill>
              </a:rPr>
              <a:t>※</a:t>
            </a:r>
            <a:r>
              <a:rPr lang="ja-JP" altLang="en-US" b="1" dirty="0"/>
              <a:t>お名前</a:t>
            </a:r>
            <a:endParaRPr lang="en-US" altLang="ja-JP" b="1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ja-JP" b="1" dirty="0">
                <a:solidFill>
                  <a:srgbClr val="FF0000"/>
                </a:solidFill>
              </a:rPr>
              <a:t>※</a:t>
            </a:r>
            <a:r>
              <a:rPr lang="en-US" altLang="ja-JP" b="1" dirty="0"/>
              <a:t>E-Mail</a:t>
            </a:r>
            <a:r>
              <a:rPr lang="ja-JP" altLang="en-US" b="1" dirty="0"/>
              <a:t>アドレス</a:t>
            </a:r>
            <a:endParaRPr lang="en-US" altLang="ja-JP" b="1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ja-JP" b="1" dirty="0">
                <a:solidFill>
                  <a:srgbClr val="FF0000"/>
                </a:solidFill>
              </a:rPr>
              <a:t>※</a:t>
            </a:r>
            <a:r>
              <a:rPr lang="ja-JP" altLang="en-US" b="1" dirty="0"/>
              <a:t>電話番号</a:t>
            </a:r>
            <a:endParaRPr lang="en-US" altLang="ja-JP" b="1" dirty="0"/>
          </a:p>
          <a:p>
            <a:pPr lvl="2"/>
            <a:endParaRPr lang="en-US" altLang="ja-JP" b="1" dirty="0"/>
          </a:p>
          <a:p>
            <a:pPr lvl="2"/>
            <a:endParaRPr lang="en-US" altLang="ja-JP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選択可能な時間帯は</a:t>
            </a:r>
            <a:endParaRPr lang="en-US" altLang="ja-JP" dirty="0"/>
          </a:p>
          <a:p>
            <a:pPr lvl="1"/>
            <a:r>
              <a:rPr lang="ja-JP" altLang="en-US" b="1" dirty="0"/>
              <a:t>月曜から金曜</a:t>
            </a:r>
            <a:r>
              <a:rPr lang="ja-JP" altLang="en-US" dirty="0"/>
              <a:t>の</a:t>
            </a:r>
            <a:r>
              <a:rPr lang="ja-JP" altLang="en-US" b="1" dirty="0"/>
              <a:t>１２時から２１時</a:t>
            </a:r>
            <a:r>
              <a:rPr lang="ja-JP" altLang="en-US" dirty="0"/>
              <a:t>です。</a:t>
            </a:r>
            <a:endParaRPr lang="en-US" altLang="ja-JP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A4E9AEA-32DC-76A6-3DF8-173390456ABD}"/>
              </a:ext>
            </a:extLst>
          </p:cNvPr>
          <p:cNvSpPr txBox="1"/>
          <p:nvPr/>
        </p:nvSpPr>
        <p:spPr>
          <a:xfrm>
            <a:off x="515161" y="1629178"/>
            <a:ext cx="441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４</a:t>
            </a:r>
            <a:r>
              <a:rPr kumimoji="1" lang="ja-JP" altLang="en-US" b="1" dirty="0"/>
              <a:t>．注意事項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FB79456-F399-A362-2070-0CA2F4FD7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7985" y="169816"/>
            <a:ext cx="4949171" cy="65360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0535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A2F8E93-028B-C512-A22F-4E71089BC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743" y="861338"/>
            <a:ext cx="11100515" cy="36213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ja-JP" altLang="en-US" dirty="0"/>
              <a:t>今までは、予約にあたり事務局に連絡して、</a:t>
            </a:r>
            <a:endParaRPr lang="en-US" altLang="ja-JP" dirty="0"/>
          </a:p>
          <a:p>
            <a:pPr marL="0" indent="0" algn="ctr">
              <a:buNone/>
            </a:pPr>
            <a:r>
              <a:rPr lang="ja-JP" altLang="en-US" dirty="0"/>
              <a:t>会議室の日程調整を行っていただいていました。</a:t>
            </a:r>
            <a:endParaRPr lang="en-US" altLang="ja-JP" dirty="0"/>
          </a:p>
          <a:p>
            <a:pPr marL="0" indent="0" algn="ctr">
              <a:buNone/>
            </a:pPr>
            <a:endParaRPr lang="en-US" altLang="ja-JP" sz="1100" dirty="0"/>
          </a:p>
          <a:p>
            <a:pPr marL="0" indent="0" algn="ctr">
              <a:buNone/>
            </a:pPr>
            <a:r>
              <a:rPr lang="ja-JP" altLang="en-US" dirty="0"/>
              <a:t>今回、戸畑歯科医師会のホームページを活用することにより、</a:t>
            </a:r>
            <a:endParaRPr lang="en-US" altLang="ja-JP" dirty="0"/>
          </a:p>
          <a:p>
            <a:pPr marL="0" indent="0" algn="ctr">
              <a:buNone/>
            </a:pPr>
            <a:endParaRPr lang="en-US" altLang="ja-JP" sz="1100" dirty="0"/>
          </a:p>
          <a:p>
            <a:pPr marL="0" indent="0" algn="ctr">
              <a:buNone/>
            </a:pPr>
            <a:r>
              <a:rPr lang="ja-JP" altLang="en-US" dirty="0"/>
              <a:t>新たに２４時間いつでもネット上で予約できる</a:t>
            </a:r>
            <a:endParaRPr lang="en-US" altLang="ja-JP" dirty="0"/>
          </a:p>
          <a:p>
            <a:pPr marL="0" indent="0" algn="ctr">
              <a:buNone/>
            </a:pPr>
            <a:r>
              <a:rPr lang="ja-JP" altLang="en-US" dirty="0"/>
              <a:t>システムの運用を開始いたします。</a:t>
            </a:r>
            <a:endParaRPr kumimoji="1" lang="ja-JP" altLang="en-US" dirty="0"/>
          </a:p>
        </p:txBody>
      </p:sp>
      <p:pic>
        <p:nvPicPr>
          <p:cNvPr id="7" name="図 6" descr="グラフィカル ユーザー インターフェイス, テキスト&#10;&#10;中程度の精度で自動的に生成された説明">
            <a:extLst>
              <a:ext uri="{FF2B5EF4-FFF2-40B4-BE49-F238E27FC236}">
                <a16:creationId xmlns:a16="http://schemas.microsoft.com/office/drawing/2014/main" id="{ED0408AD-C313-E6A0-DB07-5302F7FCAE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2" t="7664" r="14337" b="57197"/>
          <a:stretch/>
        </p:blipFill>
        <p:spPr>
          <a:xfrm>
            <a:off x="1791326" y="4204741"/>
            <a:ext cx="9346366" cy="25370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1249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9E4F10B-A6D3-23FC-5E33-A4A270E2F533}"/>
              </a:ext>
            </a:extLst>
          </p:cNvPr>
          <p:cNvSpPr txBox="1"/>
          <p:nvPr/>
        </p:nvSpPr>
        <p:spPr>
          <a:xfrm>
            <a:off x="605307" y="585988"/>
            <a:ext cx="3226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予約手順</a:t>
            </a:r>
            <a:endParaRPr lang="en-US" altLang="ja-JP" sz="28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25D27F0-3452-6293-4580-7A50461FCE81}"/>
              </a:ext>
            </a:extLst>
          </p:cNvPr>
          <p:cNvSpPr txBox="1"/>
          <p:nvPr/>
        </p:nvSpPr>
        <p:spPr>
          <a:xfrm>
            <a:off x="1536878" y="2740915"/>
            <a:ext cx="4655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戸畑歯科医師会のホームページ</a:t>
            </a:r>
            <a:endParaRPr kumimoji="1" lang="en-US" altLang="ja-JP" dirty="0"/>
          </a:p>
          <a:p>
            <a:r>
              <a:rPr lang="en-US" altLang="ja-JP" dirty="0"/>
              <a:t>(</a:t>
            </a:r>
            <a:r>
              <a:rPr lang="ja-JP" altLang="en-US" dirty="0"/>
              <a:t> </a:t>
            </a:r>
            <a:r>
              <a:rPr lang="en-US" altLang="ja-JP" dirty="0">
                <a:hlinkClick r:id="rId2"/>
              </a:rPr>
              <a:t>https://tobata-da.jp/</a:t>
            </a:r>
            <a:r>
              <a:rPr lang="ja-JP" altLang="en-US" dirty="0"/>
              <a:t> </a:t>
            </a:r>
            <a:r>
              <a:rPr lang="en-US" altLang="ja-JP" dirty="0"/>
              <a:t>)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C772094-9BFC-A457-58BC-35451025BF3D}"/>
              </a:ext>
            </a:extLst>
          </p:cNvPr>
          <p:cNvSpPr txBox="1"/>
          <p:nvPr/>
        </p:nvSpPr>
        <p:spPr>
          <a:xfrm>
            <a:off x="515161" y="1629178"/>
            <a:ext cx="441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１．会員用ページへのログイン</a:t>
            </a:r>
          </a:p>
        </p:txBody>
      </p:sp>
      <p:pic>
        <p:nvPicPr>
          <p:cNvPr id="13" name="図 12" descr="グラフィカル ユーザー インターフェイス, アプリケーション, Web サイト&#10;&#10;自動的に生成された説明">
            <a:extLst>
              <a:ext uri="{FF2B5EF4-FFF2-40B4-BE49-F238E27FC236}">
                <a16:creationId xmlns:a16="http://schemas.microsoft.com/office/drawing/2014/main" id="{024994A5-6828-DE09-25A6-BFD5F25B85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9" t="52417" r="62028" b="30032"/>
          <a:stretch/>
        </p:blipFill>
        <p:spPr>
          <a:xfrm>
            <a:off x="925347" y="3760948"/>
            <a:ext cx="3372334" cy="20403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F6F9B091-29FC-93AC-02B4-D378E04444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1397" y="219178"/>
            <a:ext cx="4230991" cy="64196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23685A05-140E-FF10-76F6-B6DD0AD9E54A}"/>
              </a:ext>
            </a:extLst>
          </p:cNvPr>
          <p:cNvCxnSpPr>
            <a:cxnSpLocks/>
          </p:cNvCxnSpPr>
          <p:nvPr/>
        </p:nvCxnSpPr>
        <p:spPr>
          <a:xfrm flipH="1" flipV="1">
            <a:off x="1614153" y="5670032"/>
            <a:ext cx="192975" cy="601980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7A3948A-E50F-A00B-5C3B-B2F711037D5B}"/>
              </a:ext>
            </a:extLst>
          </p:cNvPr>
          <p:cNvSpPr txBox="1"/>
          <p:nvPr/>
        </p:nvSpPr>
        <p:spPr>
          <a:xfrm>
            <a:off x="1710640" y="6272012"/>
            <a:ext cx="2995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会議室予約 </a:t>
            </a:r>
            <a:r>
              <a:rPr kumimoji="1" lang="ja-JP" altLang="en-US" dirty="0"/>
              <a:t>をクリック</a:t>
            </a:r>
          </a:p>
        </p:txBody>
      </p:sp>
      <p:sp>
        <p:nvSpPr>
          <p:cNvPr id="27" name="図形 26">
            <a:extLst>
              <a:ext uri="{FF2B5EF4-FFF2-40B4-BE49-F238E27FC236}">
                <a16:creationId xmlns:a16="http://schemas.microsoft.com/office/drawing/2014/main" id="{C6528DB7-5B9F-2C21-76D3-E848AAFDDD2C}"/>
              </a:ext>
            </a:extLst>
          </p:cNvPr>
          <p:cNvSpPr/>
          <p:nvPr/>
        </p:nvSpPr>
        <p:spPr>
          <a:xfrm rot="13209508">
            <a:off x="4541951" y="4345711"/>
            <a:ext cx="2314177" cy="1603456"/>
          </a:xfrm>
          <a:prstGeom prst="swooshArrow">
            <a:avLst>
              <a:gd name="adj1" fmla="val 16310"/>
              <a:gd name="adj2" fmla="val 39699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75171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9A765C5-7C5D-767E-BF86-D17357C3FF34}"/>
              </a:ext>
            </a:extLst>
          </p:cNvPr>
          <p:cNvSpPr/>
          <p:nvPr/>
        </p:nvSpPr>
        <p:spPr>
          <a:xfrm>
            <a:off x="1988456" y="5145317"/>
            <a:ext cx="1030515" cy="31205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9E4F10B-A6D3-23FC-5E33-A4A270E2F533}"/>
              </a:ext>
            </a:extLst>
          </p:cNvPr>
          <p:cNvSpPr txBox="1"/>
          <p:nvPr/>
        </p:nvSpPr>
        <p:spPr>
          <a:xfrm>
            <a:off x="605307" y="585988"/>
            <a:ext cx="3226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予約手順</a:t>
            </a:r>
            <a:endParaRPr lang="en-US" altLang="ja-JP" sz="28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2487704-0A58-E40E-0A28-BD3D97C783D9}"/>
              </a:ext>
            </a:extLst>
          </p:cNvPr>
          <p:cNvSpPr txBox="1"/>
          <p:nvPr/>
        </p:nvSpPr>
        <p:spPr>
          <a:xfrm>
            <a:off x="515161" y="1629178"/>
            <a:ext cx="441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１．会員用ページへのログイン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B6F8C4A-EE0D-8355-FCBA-5B63526DE1C0}"/>
              </a:ext>
            </a:extLst>
          </p:cNvPr>
          <p:cNvSpPr txBox="1"/>
          <p:nvPr/>
        </p:nvSpPr>
        <p:spPr>
          <a:xfrm>
            <a:off x="1937657" y="2929459"/>
            <a:ext cx="30716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ユーザー名</a:t>
            </a:r>
            <a:endParaRPr kumimoji="1" lang="en-US" altLang="ja-JP" dirty="0"/>
          </a:p>
          <a:p>
            <a:r>
              <a:rPr lang="ja-JP" altLang="en-US" dirty="0"/>
              <a:t>パスワード</a:t>
            </a:r>
            <a:endParaRPr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表示された文字の入力</a:t>
            </a:r>
            <a:endParaRPr kumimoji="1"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kumimoji="1" lang="ja-JP" altLang="en-US" b="1" dirty="0"/>
              <a:t>ログイン</a:t>
            </a:r>
            <a:r>
              <a:rPr kumimoji="1" lang="ja-JP" altLang="en-US" dirty="0"/>
              <a:t>　をクリック。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98977BE-E360-74F6-93E5-C02C0BDD350D}"/>
              </a:ext>
            </a:extLst>
          </p:cNvPr>
          <p:cNvSpPr/>
          <p:nvPr/>
        </p:nvSpPr>
        <p:spPr>
          <a:xfrm>
            <a:off x="7501944" y="3548130"/>
            <a:ext cx="656822" cy="128788"/>
          </a:xfrm>
          <a:prstGeom prst="rect">
            <a:avLst/>
          </a:prstGeom>
          <a:solidFill>
            <a:srgbClr val="E8F0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5DD8D078-2AEF-9CBB-62AE-6F522E5D2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6437" y="3905899"/>
            <a:ext cx="652329" cy="128027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2F2F41A9-32C5-8D06-1C71-AC3463EBE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7824" y="926375"/>
            <a:ext cx="5919729" cy="5005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3229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9E4F10B-A6D3-23FC-5E33-A4A270E2F533}"/>
              </a:ext>
            </a:extLst>
          </p:cNvPr>
          <p:cNvSpPr txBox="1"/>
          <p:nvPr/>
        </p:nvSpPr>
        <p:spPr>
          <a:xfrm>
            <a:off x="605307" y="585988"/>
            <a:ext cx="3226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予約手順</a:t>
            </a:r>
            <a:endParaRPr lang="en-US" altLang="ja-JP" sz="2800" dirty="0"/>
          </a:p>
        </p:txBody>
      </p:sp>
      <p:pic>
        <p:nvPicPr>
          <p:cNvPr id="3" name="図 2" descr="カレンダー が含まれている画像&#10;&#10;自動的に生成された説明">
            <a:extLst>
              <a:ext uri="{FF2B5EF4-FFF2-40B4-BE49-F238E27FC236}">
                <a16:creationId xmlns:a16="http://schemas.microsoft.com/office/drawing/2014/main" id="{46C98D84-58B0-7BAA-FD2A-3632D388C5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2" t="7878" r="35806" b="20895"/>
          <a:stretch/>
        </p:blipFill>
        <p:spPr>
          <a:xfrm>
            <a:off x="5663007" y="745364"/>
            <a:ext cx="6468892" cy="5367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79DECDC-E632-CE20-C312-EB950199713C}"/>
              </a:ext>
            </a:extLst>
          </p:cNvPr>
          <p:cNvSpPr txBox="1"/>
          <p:nvPr/>
        </p:nvSpPr>
        <p:spPr>
          <a:xfrm>
            <a:off x="725264" y="2391108"/>
            <a:ext cx="47933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① 日付の選択</a:t>
            </a:r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pPr lvl="1"/>
            <a:r>
              <a:rPr lang="ja-JP" altLang="en-US" dirty="0"/>
              <a:t>ご希望の日付を選択してください。</a:t>
            </a:r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kumimoji="1" lang="en-US" altLang="ja-JP" dirty="0"/>
          </a:p>
          <a:p>
            <a:pPr lvl="1"/>
            <a:r>
              <a:rPr lang="ja-JP" altLang="en-US" dirty="0"/>
              <a:t>選択可能な日は、</a:t>
            </a:r>
            <a:endParaRPr lang="en-US" altLang="ja-JP" dirty="0"/>
          </a:p>
          <a:p>
            <a:pPr lvl="1"/>
            <a:r>
              <a:rPr lang="ja-JP" altLang="en-US" dirty="0"/>
              <a:t>日付の下に</a:t>
            </a:r>
            <a:r>
              <a:rPr lang="ja-JP" alt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〇</a:t>
            </a:r>
            <a:r>
              <a:rPr lang="ja-JP" altLang="en-US" dirty="0"/>
              <a:t>がありますので</a:t>
            </a:r>
            <a:endParaRPr lang="en-US" altLang="ja-JP" dirty="0"/>
          </a:p>
          <a:p>
            <a:pPr lvl="1"/>
            <a:r>
              <a:rPr kumimoji="1" lang="ja-JP" altLang="en-US" dirty="0"/>
              <a:t>そこをクリック。</a:t>
            </a:r>
            <a:endParaRPr kumimoji="1" lang="en-US" altLang="ja-JP" dirty="0"/>
          </a:p>
          <a:p>
            <a:pPr lvl="1"/>
            <a:endParaRPr lang="en-US" altLang="ja-JP" dirty="0"/>
          </a:p>
          <a:p>
            <a:pPr lvl="1"/>
            <a:endParaRPr kumimoji="1" lang="en-US" altLang="ja-JP" dirty="0"/>
          </a:p>
          <a:p>
            <a:pPr lvl="1"/>
            <a:endParaRPr kumimoji="1" lang="en-US" altLang="ja-JP" dirty="0"/>
          </a:p>
          <a:p>
            <a:pPr lvl="1"/>
            <a:r>
              <a:rPr lang="ja-JP" altLang="en-US" dirty="0"/>
              <a:t>別の月の場合は下の年月で</a:t>
            </a:r>
            <a:endParaRPr lang="en-US" altLang="ja-JP" dirty="0"/>
          </a:p>
          <a:p>
            <a:pPr lvl="1"/>
            <a:r>
              <a:rPr lang="ja-JP" altLang="en-US" dirty="0"/>
              <a:t>カレンダーの変更を行ってください。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A4E9AEA-32DC-76A6-3DF8-173390456ABD}"/>
              </a:ext>
            </a:extLst>
          </p:cNvPr>
          <p:cNvSpPr txBox="1"/>
          <p:nvPr/>
        </p:nvSpPr>
        <p:spPr>
          <a:xfrm>
            <a:off x="515161" y="1629178"/>
            <a:ext cx="441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２</a:t>
            </a:r>
            <a:r>
              <a:rPr kumimoji="1" lang="ja-JP" altLang="en-US" b="1" dirty="0"/>
              <a:t>．会議室の予約</a:t>
            </a: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08973908-272A-ED70-3EF5-DFDCE2A2B482}"/>
              </a:ext>
            </a:extLst>
          </p:cNvPr>
          <p:cNvCxnSpPr>
            <a:cxnSpLocks/>
          </p:cNvCxnSpPr>
          <p:nvPr/>
        </p:nvCxnSpPr>
        <p:spPr>
          <a:xfrm flipV="1">
            <a:off x="4245429" y="5682343"/>
            <a:ext cx="1640114" cy="188686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594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9E4F10B-A6D3-23FC-5E33-A4A270E2F533}"/>
              </a:ext>
            </a:extLst>
          </p:cNvPr>
          <p:cNvSpPr txBox="1"/>
          <p:nvPr/>
        </p:nvSpPr>
        <p:spPr>
          <a:xfrm>
            <a:off x="605307" y="585988"/>
            <a:ext cx="3226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予約手順</a:t>
            </a:r>
            <a:endParaRPr lang="en-US" altLang="ja-JP" sz="28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79DECDC-E632-CE20-C312-EB950199713C}"/>
              </a:ext>
            </a:extLst>
          </p:cNvPr>
          <p:cNvSpPr txBox="1"/>
          <p:nvPr/>
        </p:nvSpPr>
        <p:spPr>
          <a:xfrm>
            <a:off x="725263" y="2391108"/>
            <a:ext cx="54823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② 場所と時間の選択</a:t>
            </a:r>
            <a:endParaRPr kumimoji="1" lang="en-US" altLang="ja-JP" dirty="0"/>
          </a:p>
          <a:p>
            <a:endParaRPr lang="en-US" altLang="ja-JP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理事会室</a:t>
            </a:r>
            <a:endParaRPr kumimoji="1" lang="en-US" altLang="ja-JP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ja-JP" altLang="en-US" dirty="0"/>
              <a:t>応接室</a:t>
            </a:r>
            <a:endParaRPr lang="en-US" altLang="ja-JP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２</a:t>
            </a:r>
            <a:r>
              <a:rPr kumimoji="1" lang="en-US" altLang="ja-JP" dirty="0"/>
              <a:t>F</a:t>
            </a:r>
            <a:r>
              <a:rPr kumimoji="1" lang="ja-JP" altLang="en-US" dirty="0"/>
              <a:t>事務室</a:t>
            </a:r>
            <a:endParaRPr kumimoji="1" lang="en-US" altLang="ja-JP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ja-JP" altLang="en-US" dirty="0"/>
              <a:t>３</a:t>
            </a:r>
            <a:r>
              <a:rPr lang="en-US" altLang="ja-JP" dirty="0"/>
              <a:t>F</a:t>
            </a:r>
          </a:p>
          <a:p>
            <a:pPr lvl="1"/>
            <a:r>
              <a:rPr kumimoji="1" lang="ja-JP" altLang="en-US" dirty="0"/>
              <a:t>　　　　　　の４か所から選択できます。</a:t>
            </a:r>
            <a:endParaRPr kumimoji="1" lang="en-US" altLang="ja-JP" dirty="0"/>
          </a:p>
          <a:p>
            <a:pPr lvl="1"/>
            <a:endParaRPr lang="en-US" altLang="ja-JP" dirty="0"/>
          </a:p>
          <a:p>
            <a:pPr lvl="1"/>
            <a:r>
              <a:rPr lang="ja-JP" altLang="en-US" b="1" dirty="0"/>
              <a:t>希望の部屋</a:t>
            </a:r>
            <a:r>
              <a:rPr lang="ja-JP" altLang="en-US" dirty="0"/>
              <a:t>の</a:t>
            </a:r>
            <a:r>
              <a:rPr lang="ja-JP" altLang="en-US" b="1" dirty="0"/>
              <a:t>希望の時間</a:t>
            </a:r>
            <a:r>
              <a:rPr lang="ja-JP" altLang="en-US" dirty="0"/>
              <a:t>を選択し、</a:t>
            </a:r>
            <a:endParaRPr lang="en-US" altLang="ja-JP" dirty="0"/>
          </a:p>
          <a:p>
            <a:pPr lvl="1"/>
            <a:r>
              <a:rPr kumimoji="1" lang="ja-JP" altLang="en-US" dirty="0"/>
              <a:t>予約欄の</a:t>
            </a:r>
            <a:r>
              <a:rPr kumimoji="1" lang="ja-JP" alt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〇</a:t>
            </a:r>
            <a:r>
              <a:rPr kumimoji="1" lang="ja-JP" altLang="en-US" dirty="0"/>
              <a:t>をクリックしてください。</a:t>
            </a:r>
            <a:endParaRPr kumimoji="1" lang="en-US" altLang="ja-JP" dirty="0"/>
          </a:p>
          <a:p>
            <a:pPr lvl="1"/>
            <a:endParaRPr lang="en-US" altLang="ja-JP" dirty="0"/>
          </a:p>
          <a:p>
            <a:pPr lvl="1"/>
            <a:endParaRPr kumimoji="1" lang="en-US" altLang="ja-JP" dirty="0"/>
          </a:p>
          <a:p>
            <a:pPr lvl="1"/>
            <a:r>
              <a:rPr lang="ja-JP" altLang="en-US" dirty="0"/>
              <a:t>選択可能な時間帯は、月曜から金曜までの</a:t>
            </a:r>
            <a:endParaRPr lang="en-US" altLang="ja-JP" dirty="0"/>
          </a:p>
          <a:p>
            <a:pPr lvl="1"/>
            <a:r>
              <a:rPr kumimoji="1" lang="ja-JP" altLang="en-US" dirty="0"/>
              <a:t>１２時から２１時までの枠です。</a:t>
            </a:r>
            <a:endParaRPr kumimoji="1" lang="en-US" altLang="ja-JP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A4E9AEA-32DC-76A6-3DF8-173390456ABD}"/>
              </a:ext>
            </a:extLst>
          </p:cNvPr>
          <p:cNvSpPr txBox="1"/>
          <p:nvPr/>
        </p:nvSpPr>
        <p:spPr>
          <a:xfrm>
            <a:off x="515161" y="1629178"/>
            <a:ext cx="441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２</a:t>
            </a:r>
            <a:r>
              <a:rPr kumimoji="1" lang="ja-JP" altLang="en-US" b="1" dirty="0"/>
              <a:t>．会議室の予約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CA6A5D0-E14A-E72D-C1C7-D23B57A4D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7251" y="0"/>
            <a:ext cx="5188146" cy="680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339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318C093-BD60-9EF6-F096-0161EFDC9E98}"/>
              </a:ext>
            </a:extLst>
          </p:cNvPr>
          <p:cNvSpPr/>
          <p:nvPr/>
        </p:nvSpPr>
        <p:spPr>
          <a:xfrm>
            <a:off x="1199421" y="6235727"/>
            <a:ext cx="1077021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9E4F10B-A6D3-23FC-5E33-A4A270E2F533}"/>
              </a:ext>
            </a:extLst>
          </p:cNvPr>
          <p:cNvSpPr txBox="1"/>
          <p:nvPr/>
        </p:nvSpPr>
        <p:spPr>
          <a:xfrm>
            <a:off x="605307" y="585988"/>
            <a:ext cx="3226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予約手順</a:t>
            </a:r>
            <a:endParaRPr lang="en-US" altLang="ja-JP" sz="28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79DECDC-E632-CE20-C312-EB950199713C}"/>
              </a:ext>
            </a:extLst>
          </p:cNvPr>
          <p:cNvSpPr txBox="1"/>
          <p:nvPr/>
        </p:nvSpPr>
        <p:spPr>
          <a:xfrm>
            <a:off x="725263" y="2391108"/>
            <a:ext cx="548235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① 予約内容の確認</a:t>
            </a:r>
            <a:endParaRPr kumimoji="1" lang="en-US" altLang="ja-JP" dirty="0"/>
          </a:p>
          <a:p>
            <a:endParaRPr lang="en-US" altLang="ja-JP" dirty="0"/>
          </a:p>
          <a:p>
            <a:pPr lvl="2"/>
            <a:r>
              <a:rPr lang="ja-JP" altLang="en-US" dirty="0"/>
              <a:t>場所と時間に間違いないか確認。</a:t>
            </a:r>
            <a:endParaRPr lang="en-US" altLang="ja-JP" dirty="0"/>
          </a:p>
          <a:p>
            <a:pPr lvl="2"/>
            <a:r>
              <a:rPr kumimoji="1" lang="ja-JP" altLang="en-US" dirty="0"/>
              <a:t>参加予定</a:t>
            </a:r>
            <a:r>
              <a:rPr kumimoji="1" lang="ja-JP" altLang="en-US" b="1" dirty="0"/>
              <a:t>人数の入力</a:t>
            </a:r>
            <a:r>
              <a:rPr kumimoji="1" lang="ja-JP" altLang="en-US" dirty="0"/>
              <a:t>。</a:t>
            </a:r>
            <a:endParaRPr kumimoji="1" lang="en-US" altLang="ja-JP" dirty="0"/>
          </a:p>
          <a:p>
            <a:pPr lvl="1"/>
            <a:endParaRPr lang="en-US" altLang="ja-JP" dirty="0"/>
          </a:p>
          <a:p>
            <a:pPr lvl="1"/>
            <a:r>
              <a:rPr kumimoji="1" lang="ja-JP" altLang="en-US" b="1" dirty="0"/>
              <a:t>連絡先の入力</a:t>
            </a:r>
            <a:endParaRPr kumimoji="1" lang="en-US" altLang="ja-JP" b="1" dirty="0"/>
          </a:p>
          <a:p>
            <a:pPr lvl="1"/>
            <a:endParaRPr kumimoji="1" lang="en-US" altLang="ja-JP" b="1" dirty="0"/>
          </a:p>
          <a:p>
            <a:pPr lvl="2"/>
            <a:r>
              <a:rPr lang="ja-JP" altLang="en-US" dirty="0"/>
              <a:t>必須項目３つ</a:t>
            </a:r>
            <a:endParaRPr lang="en-US" altLang="ja-JP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ja-JP" b="1" dirty="0">
                <a:solidFill>
                  <a:srgbClr val="FF0000"/>
                </a:solidFill>
              </a:rPr>
              <a:t>※</a:t>
            </a:r>
            <a:r>
              <a:rPr lang="ja-JP" altLang="en-US" b="1" dirty="0"/>
              <a:t>お名前</a:t>
            </a:r>
            <a:endParaRPr lang="en-US" altLang="ja-JP" b="1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ja-JP" b="1" dirty="0">
                <a:solidFill>
                  <a:srgbClr val="FF0000"/>
                </a:solidFill>
              </a:rPr>
              <a:t>※</a:t>
            </a:r>
            <a:r>
              <a:rPr lang="en-US" altLang="ja-JP" b="1" dirty="0"/>
              <a:t>E-Mail</a:t>
            </a:r>
            <a:r>
              <a:rPr lang="ja-JP" altLang="en-US" b="1" dirty="0"/>
              <a:t>アドレス</a:t>
            </a:r>
            <a:endParaRPr lang="en-US" altLang="ja-JP" b="1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ja-JP" b="1" dirty="0">
                <a:solidFill>
                  <a:srgbClr val="FF0000"/>
                </a:solidFill>
              </a:rPr>
              <a:t>※</a:t>
            </a:r>
            <a:r>
              <a:rPr lang="ja-JP" altLang="en-US" b="1" dirty="0"/>
              <a:t>電話番号</a:t>
            </a:r>
            <a:endParaRPr lang="en-US" altLang="ja-JP" b="1" dirty="0"/>
          </a:p>
          <a:p>
            <a:pPr lvl="1"/>
            <a:endParaRPr kumimoji="1" lang="en-US" altLang="ja-JP" dirty="0"/>
          </a:p>
          <a:p>
            <a:pPr lvl="1"/>
            <a:r>
              <a:rPr lang="ja-JP" altLang="en-US" dirty="0"/>
              <a:t>ご連絡事項があれば記入してください。</a:t>
            </a:r>
            <a:endParaRPr lang="en-US" altLang="ja-JP" dirty="0"/>
          </a:p>
          <a:p>
            <a:pPr lvl="1"/>
            <a:endParaRPr lang="en-US" altLang="ja-JP" dirty="0"/>
          </a:p>
          <a:p>
            <a:pPr lvl="1"/>
            <a:r>
              <a:rPr lang="ja-JP" altLang="en-US" b="1" dirty="0"/>
              <a:t>予約確認　</a:t>
            </a:r>
            <a:r>
              <a:rPr lang="ja-JP" altLang="en-US" dirty="0"/>
              <a:t>をクリック。</a:t>
            </a:r>
            <a:endParaRPr lang="en-US" altLang="ja-JP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A4E9AEA-32DC-76A6-3DF8-173390456ABD}"/>
              </a:ext>
            </a:extLst>
          </p:cNvPr>
          <p:cNvSpPr txBox="1"/>
          <p:nvPr/>
        </p:nvSpPr>
        <p:spPr>
          <a:xfrm>
            <a:off x="515161" y="1629178"/>
            <a:ext cx="441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３．予約処理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BEC5C56A-1590-67F0-899E-955243BC2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4583" y="152116"/>
            <a:ext cx="4962574" cy="6553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5245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A0FE9AF-D501-44A2-F56C-C8828F61B43D}"/>
              </a:ext>
            </a:extLst>
          </p:cNvPr>
          <p:cNvSpPr/>
          <p:nvPr/>
        </p:nvSpPr>
        <p:spPr>
          <a:xfrm>
            <a:off x="1173357" y="5857920"/>
            <a:ext cx="1074057" cy="27761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9E4F10B-A6D3-23FC-5E33-A4A270E2F533}"/>
              </a:ext>
            </a:extLst>
          </p:cNvPr>
          <p:cNvSpPr txBox="1"/>
          <p:nvPr/>
        </p:nvSpPr>
        <p:spPr>
          <a:xfrm>
            <a:off x="605307" y="585988"/>
            <a:ext cx="3226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予約手順</a:t>
            </a:r>
            <a:endParaRPr lang="en-US" altLang="ja-JP" sz="28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79DECDC-E632-CE20-C312-EB950199713C}"/>
              </a:ext>
            </a:extLst>
          </p:cNvPr>
          <p:cNvSpPr txBox="1"/>
          <p:nvPr/>
        </p:nvSpPr>
        <p:spPr>
          <a:xfrm>
            <a:off x="725263" y="2391108"/>
            <a:ext cx="5482353" cy="4562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② </a:t>
            </a:r>
            <a:r>
              <a:rPr kumimoji="1" lang="ja-JP" altLang="en-US" dirty="0"/>
              <a:t>予約内容の最終確認</a:t>
            </a:r>
            <a:endParaRPr kumimoji="1" lang="en-US" altLang="ja-JP" dirty="0"/>
          </a:p>
          <a:p>
            <a:endParaRPr lang="en-US" altLang="ja-JP" dirty="0"/>
          </a:p>
          <a:p>
            <a:pPr lvl="2"/>
            <a:r>
              <a:rPr lang="ja-JP" altLang="en-US" dirty="0"/>
              <a:t>場所と時間があっているか。</a:t>
            </a:r>
            <a:endParaRPr lang="en-US" altLang="ja-JP" dirty="0"/>
          </a:p>
          <a:p>
            <a:pPr lvl="2"/>
            <a:r>
              <a:rPr kumimoji="1" lang="ja-JP" altLang="en-US" dirty="0"/>
              <a:t>参加予定</a:t>
            </a:r>
            <a:r>
              <a:rPr kumimoji="1" lang="ja-JP" altLang="en-US" b="1" dirty="0"/>
              <a:t>人数の入力</a:t>
            </a:r>
            <a:r>
              <a:rPr kumimoji="1" lang="ja-JP" altLang="en-US" dirty="0"/>
              <a:t>。</a:t>
            </a:r>
            <a:endParaRPr kumimoji="1" lang="en-US" altLang="ja-JP" dirty="0"/>
          </a:p>
          <a:p>
            <a:pPr lvl="1"/>
            <a:endParaRPr lang="en-US" altLang="ja-JP" dirty="0"/>
          </a:p>
          <a:p>
            <a:pPr lvl="1"/>
            <a:r>
              <a:rPr kumimoji="1" lang="ja-JP" altLang="en-US" b="1" dirty="0"/>
              <a:t>連絡先の入力</a:t>
            </a:r>
            <a:endParaRPr kumimoji="1" lang="en-US" altLang="ja-JP" b="1" dirty="0"/>
          </a:p>
          <a:p>
            <a:pPr lvl="1"/>
            <a:endParaRPr kumimoji="1" lang="en-US" altLang="ja-JP" sz="1000" b="1" dirty="0"/>
          </a:p>
          <a:p>
            <a:pPr lvl="2"/>
            <a:r>
              <a:rPr lang="ja-JP" altLang="en-US" dirty="0"/>
              <a:t>必須項目３つ</a:t>
            </a:r>
            <a:endParaRPr lang="en-US" altLang="ja-JP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ja-JP" b="1" dirty="0">
                <a:solidFill>
                  <a:srgbClr val="FF0000"/>
                </a:solidFill>
              </a:rPr>
              <a:t>※</a:t>
            </a:r>
            <a:r>
              <a:rPr lang="ja-JP" altLang="en-US" b="1" dirty="0"/>
              <a:t>お名前</a:t>
            </a:r>
            <a:endParaRPr lang="en-US" altLang="ja-JP" b="1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ja-JP" b="1" dirty="0">
                <a:solidFill>
                  <a:srgbClr val="FF0000"/>
                </a:solidFill>
              </a:rPr>
              <a:t>※</a:t>
            </a:r>
            <a:r>
              <a:rPr lang="en-US" altLang="ja-JP" b="1" dirty="0"/>
              <a:t>E-Mail</a:t>
            </a:r>
            <a:r>
              <a:rPr lang="ja-JP" altLang="en-US" b="1" dirty="0"/>
              <a:t>アドレス</a:t>
            </a:r>
            <a:endParaRPr lang="en-US" altLang="ja-JP" b="1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ja-JP" b="1" dirty="0">
                <a:solidFill>
                  <a:srgbClr val="FF0000"/>
                </a:solidFill>
              </a:rPr>
              <a:t>※</a:t>
            </a:r>
            <a:r>
              <a:rPr lang="ja-JP" altLang="en-US" b="1" dirty="0"/>
              <a:t>電話番号</a:t>
            </a:r>
            <a:endParaRPr lang="en-US" altLang="ja-JP" b="1" dirty="0"/>
          </a:p>
          <a:p>
            <a:pPr lvl="1"/>
            <a:endParaRPr lang="en-US" altLang="ja-JP" sz="1050" dirty="0"/>
          </a:p>
          <a:p>
            <a:pPr lvl="1"/>
            <a:r>
              <a:rPr lang="ja-JP" altLang="en-US" dirty="0"/>
              <a:t>間違えがないことを確認して</a:t>
            </a:r>
            <a:endParaRPr lang="en-US" altLang="ja-JP" dirty="0"/>
          </a:p>
          <a:p>
            <a:pPr lvl="1"/>
            <a:endParaRPr lang="en-US" altLang="ja-JP" sz="700" dirty="0"/>
          </a:p>
          <a:p>
            <a:pPr lvl="1"/>
            <a:r>
              <a:rPr lang="ja-JP" altLang="en-US" b="1" dirty="0"/>
              <a:t>予約する　</a:t>
            </a:r>
            <a:r>
              <a:rPr lang="ja-JP" altLang="en-US" dirty="0"/>
              <a:t>をクリック。</a:t>
            </a:r>
            <a:endParaRPr lang="en-US" altLang="ja-JP" dirty="0"/>
          </a:p>
          <a:p>
            <a:pPr lvl="1"/>
            <a:endParaRPr lang="en-US" altLang="ja-JP" dirty="0"/>
          </a:p>
          <a:p>
            <a:pPr lvl="1"/>
            <a:r>
              <a:rPr lang="ja-JP" altLang="en-US" dirty="0"/>
              <a:t>予約完了　→　メールが届きます。</a:t>
            </a:r>
            <a:endParaRPr lang="en-US" altLang="ja-JP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A4E9AEA-32DC-76A6-3DF8-173390456ABD}"/>
              </a:ext>
            </a:extLst>
          </p:cNvPr>
          <p:cNvSpPr txBox="1"/>
          <p:nvPr/>
        </p:nvSpPr>
        <p:spPr>
          <a:xfrm>
            <a:off x="515161" y="1629178"/>
            <a:ext cx="441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３．予約処理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07B38A9-E9A9-9DA1-68A3-49BD43A2D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605" y="164309"/>
            <a:ext cx="6157494" cy="65293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0411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9E4F10B-A6D3-23FC-5E33-A4A270E2F533}"/>
              </a:ext>
            </a:extLst>
          </p:cNvPr>
          <p:cNvSpPr txBox="1"/>
          <p:nvPr/>
        </p:nvSpPr>
        <p:spPr>
          <a:xfrm>
            <a:off x="605307" y="585988"/>
            <a:ext cx="3226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予約手順</a:t>
            </a:r>
            <a:endParaRPr lang="en-US" altLang="ja-JP" sz="28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79DECDC-E632-CE20-C312-EB950199713C}"/>
              </a:ext>
            </a:extLst>
          </p:cNvPr>
          <p:cNvSpPr txBox="1"/>
          <p:nvPr/>
        </p:nvSpPr>
        <p:spPr>
          <a:xfrm>
            <a:off x="663847" y="2521728"/>
            <a:ext cx="72655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予約の申し込みは、</a:t>
            </a:r>
            <a:r>
              <a:rPr lang="ja-JP" altLang="en-US" b="1" dirty="0"/>
              <a:t>前日までに</a:t>
            </a:r>
            <a:r>
              <a:rPr lang="ja-JP" altLang="en-US" dirty="0"/>
              <a:t>お願いします。</a:t>
            </a:r>
            <a:endParaRPr lang="en-US" altLang="ja-JP" dirty="0"/>
          </a:p>
          <a:p>
            <a:pPr lvl="1"/>
            <a:r>
              <a:rPr lang="en-US" altLang="ja-JP" dirty="0"/>
              <a:t>( </a:t>
            </a:r>
            <a:r>
              <a:rPr lang="ja-JP" altLang="en-US" b="1" dirty="0"/>
              <a:t>当日の場合は事務局に電話</a:t>
            </a:r>
            <a:r>
              <a:rPr lang="ja-JP" altLang="en-US" dirty="0"/>
              <a:t>にてご連絡ください。</a:t>
            </a:r>
            <a:r>
              <a:rPr lang="en-US" altLang="ja-JP" dirty="0"/>
              <a:t>)</a:t>
            </a:r>
          </a:p>
          <a:p>
            <a:endParaRPr lang="en-US" altLang="ja-JP" dirty="0"/>
          </a:p>
          <a:p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システムの関係上、予約時間が１時間を超える場合は</a:t>
            </a:r>
            <a:endParaRPr lang="en-US" altLang="ja-JP" dirty="0"/>
          </a:p>
          <a:p>
            <a:r>
              <a:rPr lang="ja-JP" altLang="en-US" dirty="0"/>
              <a:t>再度、予約手順を必要な時間分行っていただく必要があります。</a:t>
            </a:r>
            <a:endParaRPr lang="en-US" altLang="ja-JP" dirty="0"/>
          </a:p>
          <a:p>
            <a:pPr lvl="2"/>
            <a:r>
              <a:rPr kumimoji="1" lang="en-US" altLang="ja-JP" dirty="0"/>
              <a:t>(</a:t>
            </a:r>
            <a:r>
              <a:rPr kumimoji="1" lang="ja-JP" altLang="en-US" dirty="0"/>
              <a:t>予約時間が１時間刻みのため</a:t>
            </a:r>
            <a:r>
              <a:rPr kumimoji="1" lang="en-US" altLang="ja-JP" dirty="0"/>
              <a:t>)</a:t>
            </a:r>
          </a:p>
          <a:p>
            <a:endParaRPr lang="en-US" altLang="ja-JP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A4E9AEA-32DC-76A6-3DF8-173390456ABD}"/>
              </a:ext>
            </a:extLst>
          </p:cNvPr>
          <p:cNvSpPr txBox="1"/>
          <p:nvPr/>
        </p:nvSpPr>
        <p:spPr>
          <a:xfrm>
            <a:off x="515161" y="1629178"/>
            <a:ext cx="441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４</a:t>
            </a:r>
            <a:r>
              <a:rPr kumimoji="1" lang="ja-JP" altLang="en-US" b="1" dirty="0"/>
              <a:t>．注意事項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1759898-691C-9157-E733-5405D390D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2703" y="18935"/>
            <a:ext cx="5188146" cy="680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260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459</Words>
  <Application>Microsoft Office PowerPoint</Application>
  <PresentationFormat>ワイド画面</PresentationFormat>
  <Paragraphs>118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4" baseType="lpstr">
      <vt:lpstr>游ゴシック</vt:lpstr>
      <vt:lpstr>游ゴシック Light</vt:lpstr>
      <vt:lpstr>Arial</vt:lpstr>
      <vt:lpstr>Office テーマ</vt:lpstr>
      <vt:lpstr>会議室予約システム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会議室予約システム</dc:title>
  <dc:creator>遼平 野田</dc:creator>
  <cp:lastModifiedBy>遼平 野田</cp:lastModifiedBy>
  <cp:revision>34</cp:revision>
  <dcterms:created xsi:type="dcterms:W3CDTF">2023-07-30T12:44:58Z</dcterms:created>
  <dcterms:modified xsi:type="dcterms:W3CDTF">2023-08-07T15:48:41Z</dcterms:modified>
  <cp:contentStatus>最終版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